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62" r:id="rId2"/>
    <p:sldId id="261" r:id="rId3"/>
    <p:sldId id="260" r:id="rId4"/>
    <p:sldId id="256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29" d="100"/>
          <a:sy n="12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1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1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0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56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0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44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62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9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2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5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3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4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2E11D-1814-FF69-F509-119AF7324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1641197"/>
          </a:xfrm>
        </p:spPr>
        <p:txBody>
          <a:bodyPr>
            <a:normAutofit/>
          </a:bodyPr>
          <a:lstStyle/>
          <a:p>
            <a:r>
              <a:rPr lang="es-MX" sz="28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La verdad del agua en el AMG: alerta y lo que la población debe saber</a:t>
            </a:r>
            <a:br>
              <a:rPr lang="es-MX" sz="2800" b="1" kern="0" dirty="0">
                <a:solidFill>
                  <a:srgbClr val="365F9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es-MX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5BB72A-3FFE-6324-9EF3-E247E4419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259" y="3160643"/>
            <a:ext cx="6517482" cy="2584174"/>
          </a:xfrm>
        </p:spPr>
        <p:txBody>
          <a:bodyPr>
            <a:normAutofit/>
          </a:bodyPr>
          <a:lstStyle/>
          <a:p>
            <a:r>
              <a:rPr lang="es-MX" b="1" dirty="0"/>
              <a:t>Dra alejandra guerrero de león (Cutonala)</a:t>
            </a:r>
          </a:p>
          <a:p>
            <a:r>
              <a:rPr lang="es-MX" b="1" dirty="0"/>
              <a:t>Dra. Alicia torres rodríguez (CUCSH)</a:t>
            </a:r>
          </a:p>
          <a:p>
            <a:r>
              <a:rPr lang="es-MX" b="1" dirty="0"/>
              <a:t>Dr. José Arturo Gleason Espíndola (CUAAD)</a:t>
            </a:r>
          </a:p>
          <a:p>
            <a:r>
              <a:rPr lang="es-MX" b="1" dirty="0"/>
              <a:t>MC Eduardo juárez Carrillo (CUCBA).</a:t>
            </a:r>
          </a:p>
        </p:txBody>
      </p:sp>
    </p:spTree>
    <p:extLst>
      <p:ext uri="{BB962C8B-B14F-4D97-AF65-F5344CB8AC3E}">
        <p14:creationId xmlns:p14="http://schemas.microsoft.com/office/powerpoint/2010/main" val="89090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18B41-2EB9-C271-5F1C-CD1534B3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52473"/>
          </a:xfrm>
        </p:spPr>
        <p:txBody>
          <a:bodyPr>
            <a:normAutofit fontScale="90000"/>
          </a:bodyPr>
          <a:lstStyle/>
          <a:p>
            <a:r>
              <a:rPr lang="es-MX" dirty="0"/>
              <a:t>Dia mundial del agua 2026 y ODS 2030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96336F-7213-C116-B85B-16C120BBD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740" y="1818861"/>
            <a:ext cx="3766930" cy="40253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054300-1702-7F1C-0A40-EC0CC35AC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30" y="1470991"/>
            <a:ext cx="3372679" cy="50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6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75AFB-E9D3-85A3-2490-B41E527D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733"/>
            <a:ext cx="8229600" cy="788850"/>
          </a:xfrm>
        </p:spPr>
        <p:txBody>
          <a:bodyPr>
            <a:normAutofit fontScale="90000"/>
          </a:bodyPr>
          <a:lstStyle/>
          <a:p>
            <a:r>
              <a:rPr lang="es-MX" dirty="0"/>
              <a:t>Presidente Municipales de ZMG, art 115 constitucional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57118F6-F53B-B611-3D77-D3A65B997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26064"/>
              </p:ext>
            </p:extLst>
          </p:nvPr>
        </p:nvGraphicFramePr>
        <p:xfrm>
          <a:off x="437322" y="1117596"/>
          <a:ext cx="8547652" cy="8545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412">
                  <a:extLst>
                    <a:ext uri="{9D8B030D-6E8A-4147-A177-3AD203B41FA5}">
                      <a16:colId xmlns:a16="http://schemas.microsoft.com/office/drawing/2014/main" val="2617288633"/>
                    </a:ext>
                  </a:extLst>
                </a:gridCol>
                <a:gridCol w="1244048">
                  <a:extLst>
                    <a:ext uri="{9D8B030D-6E8A-4147-A177-3AD203B41FA5}">
                      <a16:colId xmlns:a16="http://schemas.microsoft.com/office/drawing/2014/main" val="2025758152"/>
                    </a:ext>
                  </a:extLst>
                </a:gridCol>
                <a:gridCol w="1244048">
                  <a:extLst>
                    <a:ext uri="{9D8B030D-6E8A-4147-A177-3AD203B41FA5}">
                      <a16:colId xmlns:a16="http://schemas.microsoft.com/office/drawing/2014/main" val="563663282"/>
                    </a:ext>
                  </a:extLst>
                </a:gridCol>
                <a:gridCol w="1244048">
                  <a:extLst>
                    <a:ext uri="{9D8B030D-6E8A-4147-A177-3AD203B41FA5}">
                      <a16:colId xmlns:a16="http://schemas.microsoft.com/office/drawing/2014/main" val="3419342506"/>
                    </a:ext>
                  </a:extLst>
                </a:gridCol>
                <a:gridCol w="1244048">
                  <a:extLst>
                    <a:ext uri="{9D8B030D-6E8A-4147-A177-3AD203B41FA5}">
                      <a16:colId xmlns:a16="http://schemas.microsoft.com/office/drawing/2014/main" val="2178824305"/>
                    </a:ext>
                  </a:extLst>
                </a:gridCol>
                <a:gridCol w="1244048">
                  <a:extLst>
                    <a:ext uri="{9D8B030D-6E8A-4147-A177-3AD203B41FA5}">
                      <a16:colId xmlns:a16="http://schemas.microsoft.com/office/drawing/2014/main" val="4048086158"/>
                    </a:ext>
                  </a:extLst>
                </a:gridCol>
              </a:tblGrid>
              <a:tr h="1090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Municipio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Presidente municipal (2024–2027)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Partido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Población aproximada (2020–2025)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Fuente principal de agua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Observaciones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extLst>
                  <a:ext uri="{0D108BD9-81ED-4DB2-BD59-A6C34878D82A}">
                    <a16:rowId xmlns:a16="http://schemas.microsoft.com/office/drawing/2014/main" val="1170688112"/>
                  </a:ext>
                </a:extLst>
              </a:tr>
              <a:tr h="896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Guadalajara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Verónica Delgadillo García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Movimiento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Ciudadano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~1,385,000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Lago de Chapala (SIAPA) y pozos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Alta dependencia del sistema Chapala-SIAPA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extLst>
                  <a:ext uri="{0D108BD9-81ED-4DB2-BD59-A6C34878D82A}">
                    <a16:rowId xmlns:a16="http://schemas.microsoft.com/office/drawing/2014/main" val="635499668"/>
                  </a:ext>
                </a:extLst>
              </a:tr>
              <a:tr h="668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Zapopan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Juan José </a:t>
                      </a:r>
                      <a:r>
                        <a:rPr lang="en-US" sz="1400" dirty="0" err="1">
                          <a:effectLst/>
                        </a:rPr>
                        <a:t>Frangie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Saade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Movimiento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Ciudadano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~1,476,000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Lago de Chapala (SIAPA) y pozos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Segundo mayor consumidor de agua en la ZMG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extLst>
                  <a:ext uri="{0D108BD9-81ED-4DB2-BD59-A6C34878D82A}">
                    <a16:rowId xmlns:a16="http://schemas.microsoft.com/office/drawing/2014/main" val="1756737364"/>
                  </a:ext>
                </a:extLst>
              </a:tr>
              <a:tr h="668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San Pedro Tlaquepaque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Laura Imelda Pérez Segura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Morena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~687,000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Lago de Chapala (SIAPA) y pozos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Sistema integrado al SIAPA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extLst>
                  <a:ext uri="{0D108BD9-81ED-4DB2-BD59-A6C34878D82A}">
                    <a16:rowId xmlns:a16="http://schemas.microsoft.com/office/drawing/2014/main" val="1388308753"/>
                  </a:ext>
                </a:extLst>
              </a:tr>
              <a:tr h="896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Tonalá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Sergio Chávez Dávalos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Morena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~569,000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Lago de Chapala (SIAPA) y pozos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Alta dependencia del sistema metropolitano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extLst>
                  <a:ext uri="{0D108BD9-81ED-4DB2-BD59-A6C34878D82A}">
                    <a16:rowId xmlns:a16="http://schemas.microsoft.com/office/drawing/2014/main" val="3462192274"/>
                  </a:ext>
                </a:extLst>
              </a:tr>
              <a:tr h="896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Tlajomulco de Zúñiga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Gerardo Quirino Velázquez Chávez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Movimiento Ciudadano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~727,000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Pozos profundos y agua en bloque del SIAPA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Sistema municipal SIAT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extLst>
                  <a:ext uri="{0D108BD9-81ED-4DB2-BD59-A6C34878D82A}">
                    <a16:rowId xmlns:a16="http://schemas.microsoft.com/office/drawing/2014/main" val="4240550365"/>
                  </a:ext>
                </a:extLst>
              </a:tr>
              <a:tr h="896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El Salto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Ricardo Santillán Gómez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Morena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~232,000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Pozos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profundos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Sistema municipal con integración parcial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extLst>
                  <a:ext uri="{0D108BD9-81ED-4DB2-BD59-A6C34878D82A}">
                    <a16:rowId xmlns:a16="http://schemas.microsoft.com/office/drawing/2014/main" val="2182096940"/>
                  </a:ext>
                </a:extLst>
              </a:tr>
              <a:tr h="440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Juanacatlán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Francisco de la Rosa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Morena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~30,000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Pozos y sistemas locales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Pequeña</a:t>
                      </a:r>
                      <a:r>
                        <a:rPr lang="en-US" sz="1400" dirty="0">
                          <a:effectLst/>
                        </a:rPr>
                        <a:t> red municipal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extLst>
                  <a:ext uri="{0D108BD9-81ED-4DB2-BD59-A6C34878D82A}">
                    <a16:rowId xmlns:a16="http://schemas.microsoft.com/office/drawing/2014/main" val="510233186"/>
                  </a:ext>
                </a:extLst>
              </a:tr>
              <a:tr h="668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Ixtlahuacán de los Membrillos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Eduardo Cervantes Aguilar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Movimiento Ciudadano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~67,000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Pozos profundos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Sistema municipal SAMAPA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extLst>
                  <a:ext uri="{0D108BD9-81ED-4DB2-BD59-A6C34878D82A}">
                    <a16:rowId xmlns:a16="http://schemas.microsoft.com/office/drawing/2014/main" val="354793883"/>
                  </a:ext>
                </a:extLst>
              </a:tr>
              <a:tr h="668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Zapotlanejo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Gonzalo Álvarez Barragán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Movimiento Ciudadano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~70,000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Pozos y manantiales locales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Sistema </a:t>
                      </a:r>
                      <a:r>
                        <a:rPr lang="en-US" sz="1400" dirty="0" err="1">
                          <a:effectLst/>
                        </a:rPr>
                        <a:t>independiente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128" marR="39128" marT="0" marB="0"/>
                </a:tc>
                <a:extLst>
                  <a:ext uri="{0D108BD9-81ED-4DB2-BD59-A6C34878D82A}">
                    <a16:rowId xmlns:a16="http://schemas.microsoft.com/office/drawing/2014/main" val="18752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63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191" y="399871"/>
            <a:ext cx="84880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3600" b="1" dirty="0" err="1"/>
              <a:t>Esquema</a:t>
            </a:r>
            <a:r>
              <a:rPr sz="3600" b="1" dirty="0"/>
              <a:t> </a:t>
            </a:r>
            <a:r>
              <a:rPr sz="3600" b="1" dirty="0" err="1"/>
              <a:t>Operativo</a:t>
            </a:r>
            <a:r>
              <a:rPr sz="3600" b="1" dirty="0"/>
              <a:t> del Sistema de </a:t>
            </a:r>
            <a:endParaRPr lang="es-ES" sz="3600" b="1" dirty="0"/>
          </a:p>
          <a:p>
            <a:pPr algn="ctr"/>
            <a:r>
              <a:rPr sz="3600" b="1" dirty="0"/>
              <a:t>Agua Potable – ZMG (SIAPA)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2011680" cy="822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/>
              <a:t>Fuentes de agua
Chapala • Calderón • Pozos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1828800"/>
            <a:ext cx="2011680" cy="822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/>
              <a:t>Bombeo y Acueductos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1828800"/>
            <a:ext cx="2011680" cy="822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/>
              <a:t>Plantas Potabilizadoras
(Miravalle, San Gaspar)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0" y="1828800"/>
            <a:ext cx="2011680" cy="822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/>
              <a:t>Tanques de Almacenamiento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3200400"/>
            <a:ext cx="2011680" cy="822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/>
              <a:t>Red de Distribución
Zona Metropolitana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0" y="3200400"/>
            <a:ext cx="2011680" cy="822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/>
              <a:t>Usuarios
Hogares • Industria • Comercio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4572000"/>
            <a:ext cx="2011680" cy="822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/>
              <a:t>Alcantarillado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4572000"/>
            <a:ext cx="2011680" cy="822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/>
              <a:t>Plantas de Tratamiento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2468880" y="0"/>
            <a:ext cx="274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4754880" y="0"/>
            <a:ext cx="274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7040880" y="0"/>
            <a:ext cx="274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0" y="2651760"/>
            <a:ext cx="0" cy="548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>
            <a:off x="4754880" y="0"/>
            <a:ext cx="274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0" y="4023360"/>
            <a:ext cx="0" cy="548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17"/>
          <p:cNvCxnSpPr/>
          <p:nvPr/>
        </p:nvCxnSpPr>
        <p:spPr>
          <a:xfrm>
            <a:off x="4754880" y="0"/>
            <a:ext cx="274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B5315-97D8-8F20-FBCC-7A9F8784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11838F-3310-45B2-80B3-678067C5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091" y="274638"/>
            <a:ext cx="9214091" cy="61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EA0EBA1-4672-7F14-F158-5A252D7BB40B}"/>
              </a:ext>
            </a:extLst>
          </p:cNvPr>
          <p:cNvSpPr txBox="1"/>
          <p:nvPr/>
        </p:nvSpPr>
        <p:spPr>
          <a:xfrm>
            <a:off x="2276061" y="278296"/>
            <a:ext cx="600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Situación al 17 de Marzo de 2026 del Lago de Chapala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9BDCEE-D25C-FEAB-F126-9433D21B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29420"/>
            <a:ext cx="10113287" cy="575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6013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{91AFC898-7D7C-9749-803A-BD11A49B7E6B}tf10001073_mac</Template>
  <TotalTime>840</TotalTime>
  <Words>316</Words>
  <Application>Microsoft Macintosh PowerPoint</Application>
  <PresentationFormat>Presentación en pantalla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Tw Cen MT</vt:lpstr>
      <vt:lpstr>Gota</vt:lpstr>
      <vt:lpstr>La verdad del agua en el AMG: alerta y lo que la población debe saber </vt:lpstr>
      <vt:lpstr>Dia mundial del agua 2026 y ODS 2030</vt:lpstr>
      <vt:lpstr>Presidente Municipales de ZMG, art 115 constitucional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verdad del agua en el AMG: alerta y lo que la población debe saber </dc:title>
  <dc:subject/>
  <dc:creator/>
  <cp:keywords/>
  <dc:description>generated using python-pptx</dc:description>
  <cp:lastModifiedBy>Usuario de Microsoft Office</cp:lastModifiedBy>
  <cp:revision>2</cp:revision>
  <dcterms:created xsi:type="dcterms:W3CDTF">2013-01-27T09:14:16Z</dcterms:created>
  <dcterms:modified xsi:type="dcterms:W3CDTF">2026-03-18T14:53:31Z</dcterms:modified>
  <cp:category/>
</cp:coreProperties>
</file>